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m4a" ContentType="audio/mp4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type="screen16x9" cy="6858000" cx="12192000"/>
  <p:notesSz cx="6858000" cy="9144000"/>
  <p:defaultTextStyle>
    <a:defPPr>
      <a:defRPr lang="fr-FR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7F9F6E"/>
    <a:srgbClr val="A98CC4"/>
    <a:srgbClr val="FFF8EB"/>
    <a:srgbClr val="FFF9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1" d="100"/>
          <a:sy n="71" d="100"/>
        </p:scale>
        <p:origin x="618" y="5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3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3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3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B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</p:sldLayoutIdLst>
  <p:txStyles>
    <p:titleStyle>
      <a:lvl1pPr algn="ctr">
        <a:defRPr sz="4400" kern="1200">
          <a:solidFill>
            <a:schemeClr val="lt1"/>
          </a:solidFill>
        </a:defRPr>
      </a:lvl1pPr>
    </p:titleStyle>
    <p:bodyStyle>
      <a:lvl1pPr algn="ctr" indent="-324900">
        <a:defRPr sz="3200" kern="1200">
          <a:solidFill>
            <a:schemeClr val="tx1"/>
          </a:solidFill>
        </a:defRPr>
      </a:lvl1pPr>
    </p:bodyStyle>
    <p:otherStyle>
      <a:defPPr algn="ctr">
        <a:defRPr kern="1200">
          <a:solidFill>
            <a:schemeClr val="tx1"/>
          </a:solidFill>
        </a:defRPr>
      </a:def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audio" Target="../media/media1.m4a"/><Relationship Id="rId7" Type="http://schemas.openxmlformats.org/officeDocument/2006/relationships/image" Target="../media/image38.png"/><Relationship Id="rId8" Type="http://schemas.openxmlformats.org/officeDocument/2006/relationships/slideLayout" Target="../slideLayouts/slideLayout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audio" Target="../media/media2.wav"/><Relationship Id="rId7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audio" Target="../media/media3.m4a"/><Relationship Id="rId7" Type="http://schemas.openxmlformats.org/officeDocument/2006/relationships/image" Target="../media/image38.png"/><Relationship Id="rId8" Type="http://schemas.openxmlformats.org/officeDocument/2006/relationships/slideLayout" Target="../slideLayouts/slideLayout1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1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33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42" name=""/>
          <p:cNvSpPr txBox="1"/>
          <p:nvPr/>
        </p:nvSpPr>
        <p:spPr>
          <a:xfrm>
            <a:off x="1925774" y="296893"/>
            <a:ext cx="9617456" cy="6248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altLang="en-US" sz="1800" lang="ru-RU">
                <a:solidFill>
                  <a:srgbClr val="000000"/>
                </a:solidFill>
              </a:rPr>
              <a:t>Г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у</a:t>
            </a:r>
            <a:r>
              <a:rPr altLang="en-US" sz="1800" lang="ru-RU">
                <a:solidFill>
                  <a:srgbClr val="000000"/>
                </a:solidFill>
              </a:rPr>
              <a:t>д</a:t>
            </a:r>
            <a:r>
              <a:rPr altLang="en-US" sz="1800" lang="ru-RU">
                <a:solidFill>
                  <a:srgbClr val="000000"/>
                </a:solidFill>
              </a:rPr>
              <a:t>арственное </a:t>
            </a:r>
            <a:r>
              <a:rPr altLang="en-US" sz="1800" lang="ru-RU">
                <a:solidFill>
                  <a:srgbClr val="000000"/>
                </a:solidFill>
              </a:rPr>
              <a:t>бюджетное </a:t>
            </a:r>
            <a:r>
              <a:rPr altLang="en-US" sz="1800" lang="ru-RU">
                <a:solidFill>
                  <a:srgbClr val="000000"/>
                </a:solidFill>
              </a:rPr>
              <a:t>п</a:t>
            </a:r>
            <a:r>
              <a:rPr altLang="en-US" sz="1800" lang="ru-RU">
                <a:solidFill>
                  <a:srgbClr val="000000"/>
                </a:solidFill>
              </a:rPr>
              <a:t>р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ф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и</a:t>
            </a:r>
            <a:r>
              <a:rPr altLang="en-US" sz="1800" lang="ru-RU">
                <a:solidFill>
                  <a:srgbClr val="000000"/>
                </a:solidFill>
              </a:rPr>
              <a:t>ональн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ru-RU">
                <a:solidFill>
                  <a:srgbClr val="000000"/>
                </a:solidFill>
              </a:rPr>
              <a:t>у</a:t>
            </a:r>
            <a:r>
              <a:rPr altLang="en-US" sz="1800" lang="ru-RU">
                <a:solidFill>
                  <a:srgbClr val="000000"/>
                </a:solidFill>
              </a:rPr>
              <a:t>ч</a:t>
            </a:r>
            <a:r>
              <a:rPr altLang="en-US" sz="1800" lang="ru-RU">
                <a:solidFill>
                  <a:srgbClr val="000000"/>
                </a:solidFill>
              </a:rPr>
              <a:t>р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ru-RU">
                <a:solidFill>
                  <a:srgbClr val="000000"/>
                </a:solidFill>
              </a:rPr>
              <a:t>ждение </a:t>
            </a:r>
            <a:r>
              <a:rPr altLang="en-US" sz="1800" lang="ru-RU">
                <a:solidFill>
                  <a:srgbClr val="000000"/>
                </a:solidFill>
              </a:rPr>
              <a:t>п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ru-RU">
                <a:solidFill>
                  <a:srgbClr val="000000"/>
                </a:solidFill>
              </a:rPr>
              <a:t>д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ru-RU">
                <a:solidFill>
                  <a:srgbClr val="000000"/>
                </a:solidFill>
              </a:rPr>
              <a:t>г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г</a:t>
            </a:r>
            <a:r>
              <a:rPr altLang="en-US" sz="1800" lang="ru-RU">
                <a:solidFill>
                  <a:srgbClr val="000000"/>
                </a:solidFill>
              </a:rPr>
              <a:t>и</a:t>
            </a:r>
            <a:r>
              <a:rPr altLang="en-US" sz="1800" lang="ru-RU">
                <a:solidFill>
                  <a:srgbClr val="000000"/>
                </a:solidFill>
              </a:rPr>
              <a:t>ч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к</a:t>
            </a:r>
            <a:r>
              <a:rPr altLang="en-US" sz="1800" lang="ru-RU">
                <a:solidFill>
                  <a:srgbClr val="000000"/>
                </a:solidFill>
              </a:rPr>
              <a:t>и</a:t>
            </a:r>
            <a:r>
              <a:rPr altLang="en-US" sz="1800" lang="ru-RU">
                <a:solidFill>
                  <a:srgbClr val="000000"/>
                </a:solidFill>
              </a:rPr>
              <a:t>й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ru-RU">
                <a:solidFill>
                  <a:srgbClr val="000000"/>
                </a:solidFill>
              </a:rPr>
              <a:t>к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лледж </a:t>
            </a:r>
            <a:r>
              <a:rPr altLang="en-US" sz="1800" lang="ru-RU">
                <a:solidFill>
                  <a:srgbClr val="000000"/>
                </a:solidFill>
              </a:rPr>
              <a:t>№</a:t>
            </a:r>
            <a:r>
              <a:rPr altLang="en-US" sz="1800" lang="en-US">
                <a:solidFill>
                  <a:srgbClr val="000000"/>
                </a:solidFill>
              </a:rPr>
              <a:t>1</a:t>
            </a:r>
            <a:r>
              <a:rPr altLang="en-US" sz="1800" lang="ru-RU">
                <a:solidFill>
                  <a:srgbClr val="000000"/>
                </a:solidFill>
              </a:rPr>
              <a:t>и</a:t>
            </a:r>
            <a:r>
              <a:rPr altLang="en-US" sz="1800" lang="ru-RU">
                <a:solidFill>
                  <a:srgbClr val="000000"/>
                </a:solidFill>
              </a:rPr>
              <a:t>м</a:t>
            </a:r>
            <a:r>
              <a:rPr altLang="en-US" sz="1800" lang="en-US">
                <a:solidFill>
                  <a:srgbClr val="000000"/>
                </a:solidFill>
              </a:rPr>
              <a:t>.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en-US">
                <a:solidFill>
                  <a:srgbClr val="000000"/>
                </a:solidFill>
              </a:rPr>
              <a:t>.</a:t>
            </a:r>
            <a:r>
              <a:rPr altLang="en-US" sz="1800" lang="ru-RU">
                <a:solidFill>
                  <a:srgbClr val="000000"/>
                </a:solidFill>
              </a:rPr>
              <a:t>Н</a:t>
            </a:r>
            <a:r>
              <a:rPr altLang="en-US" sz="1800" lang="en-US">
                <a:solidFill>
                  <a:srgbClr val="000000"/>
                </a:solidFill>
              </a:rPr>
              <a:t>.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ru-RU">
                <a:solidFill>
                  <a:srgbClr val="000000"/>
                </a:solidFill>
              </a:rPr>
              <a:t>Н</a:t>
            </a:r>
            <a:r>
              <a:rPr altLang="en-US" sz="1800" lang="ru-RU">
                <a:solidFill>
                  <a:srgbClr val="000000"/>
                </a:solidFill>
              </a:rPr>
              <a:t>е</a:t>
            </a:r>
            <a:r>
              <a:rPr altLang="en-US" sz="1800" lang="ru-RU">
                <a:solidFill>
                  <a:srgbClr val="000000"/>
                </a:solidFill>
              </a:rPr>
              <a:t>к</a:t>
            </a:r>
            <a:r>
              <a:rPr altLang="en-US" sz="1800" lang="ru-RU">
                <a:solidFill>
                  <a:srgbClr val="000000"/>
                </a:solidFill>
              </a:rPr>
              <a:t>р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о</a:t>
            </a:r>
            <a:r>
              <a:rPr altLang="en-US" sz="1800" lang="ru-RU">
                <a:solidFill>
                  <a:srgbClr val="000000"/>
                </a:solidFill>
              </a:rPr>
              <a:t>в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ru-RU">
                <a:solidFill>
                  <a:srgbClr val="000000"/>
                </a:solidFill>
              </a:rPr>
              <a:t>С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ru-RU">
                <a:solidFill>
                  <a:srgbClr val="000000"/>
                </a:solidFill>
              </a:rPr>
              <a:t>н</a:t>
            </a:r>
            <a:r>
              <a:rPr altLang="en-US" sz="1800" lang="ru-RU">
                <a:solidFill>
                  <a:srgbClr val="000000"/>
                </a:solidFill>
              </a:rPr>
              <a:t>к</a:t>
            </a:r>
            <a:r>
              <a:rPr altLang="en-US" sz="1800" lang="ru-RU">
                <a:solidFill>
                  <a:srgbClr val="000000"/>
                </a:solidFill>
              </a:rPr>
              <a:t>т</a:t>
            </a:r>
            <a:r>
              <a:rPr altLang="en-US" sz="1800" lang="en-US">
                <a:solidFill>
                  <a:srgbClr val="000000"/>
                </a:solidFill>
              </a:rPr>
              <a:t>-Петербург</a:t>
            </a:r>
            <a:r>
              <a:rPr altLang="en-US" sz="1800" lang="ru-RU">
                <a:solidFill>
                  <a:srgbClr val="000000"/>
                </a:solidFill>
              </a:rPr>
              <a:t>а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endParaRPr sz="2800" lang="ru-RU">
              <a:solidFill>
                <a:srgbClr val="000000"/>
              </a:solidFill>
            </a:endParaRPr>
          </a:p>
        </p:txBody>
      </p:sp>
      <p:sp>
        <p:nvSpPr>
          <p:cNvPr id="1048643" name=""/>
          <p:cNvSpPr txBox="1"/>
          <p:nvPr/>
        </p:nvSpPr>
        <p:spPr>
          <a:xfrm>
            <a:off x="2568132" y="2487929"/>
            <a:ext cx="7055735" cy="18821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altLang="en-US" sz="4000" lang="ru-RU">
                <a:solidFill>
                  <a:srgbClr val="000000"/>
                </a:solidFill>
              </a:rPr>
              <a:t>П</a:t>
            </a:r>
            <a:r>
              <a:rPr altLang="en-US" sz="4000" lang="ru-RU">
                <a:solidFill>
                  <a:srgbClr val="000000"/>
                </a:solidFill>
              </a:rPr>
              <a:t>р</a:t>
            </a:r>
            <a:r>
              <a:rPr altLang="en-US" sz="4000" lang="ru-RU">
                <a:solidFill>
                  <a:srgbClr val="000000"/>
                </a:solidFill>
              </a:rPr>
              <a:t>е</a:t>
            </a:r>
            <a:r>
              <a:rPr altLang="en-US" sz="4000" lang="ru-RU">
                <a:solidFill>
                  <a:srgbClr val="000000"/>
                </a:solidFill>
              </a:rPr>
              <a:t>з</a:t>
            </a:r>
            <a:r>
              <a:rPr altLang="en-US" sz="4000" lang="ru-RU">
                <a:solidFill>
                  <a:srgbClr val="000000"/>
                </a:solidFill>
              </a:rPr>
              <a:t>е</a:t>
            </a:r>
            <a:r>
              <a:rPr altLang="en-US" sz="4000" lang="ru-RU">
                <a:solidFill>
                  <a:srgbClr val="000000"/>
                </a:solidFill>
              </a:rPr>
              <a:t>н</a:t>
            </a:r>
            <a:r>
              <a:rPr altLang="en-US" sz="4000" lang="ru-RU">
                <a:solidFill>
                  <a:srgbClr val="000000"/>
                </a:solidFill>
              </a:rPr>
              <a:t>т</a:t>
            </a:r>
            <a:r>
              <a:rPr altLang="en-US" sz="4000" lang="ru-RU">
                <a:solidFill>
                  <a:srgbClr val="000000"/>
                </a:solidFill>
              </a:rPr>
              <a:t>а</a:t>
            </a:r>
            <a:r>
              <a:rPr altLang="en-US" sz="4000" lang="ru-RU">
                <a:solidFill>
                  <a:srgbClr val="000000"/>
                </a:solidFill>
              </a:rPr>
              <a:t>ц</a:t>
            </a:r>
            <a:r>
              <a:rPr altLang="en-US" sz="4000" lang="ru-RU">
                <a:solidFill>
                  <a:srgbClr val="000000"/>
                </a:solidFill>
              </a:rPr>
              <a:t>и</a:t>
            </a:r>
            <a:r>
              <a:rPr altLang="en-US" sz="4000" lang="ru-RU">
                <a:solidFill>
                  <a:srgbClr val="000000"/>
                </a:solidFill>
              </a:rPr>
              <a:t>я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ru-RU">
                <a:solidFill>
                  <a:srgbClr val="000000"/>
                </a:solidFill>
              </a:rPr>
              <a:t>к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ru-RU">
                <a:solidFill>
                  <a:srgbClr val="000000"/>
                </a:solidFill>
              </a:rPr>
              <a:t>д</a:t>
            </a:r>
            <a:r>
              <a:rPr altLang="en-US" sz="4000" lang="ru-RU">
                <a:solidFill>
                  <a:srgbClr val="000000"/>
                </a:solidFill>
              </a:rPr>
              <a:t>и</a:t>
            </a:r>
            <a:r>
              <a:rPr altLang="en-US" sz="4000" lang="ru-RU">
                <a:solidFill>
                  <a:srgbClr val="000000"/>
                </a:solidFill>
              </a:rPr>
              <a:t>с</a:t>
            </a:r>
            <a:r>
              <a:rPr altLang="en-US" sz="4000" lang="ru-RU">
                <a:solidFill>
                  <a:srgbClr val="000000"/>
                </a:solidFill>
              </a:rPr>
              <a:t>т</a:t>
            </a:r>
            <a:r>
              <a:rPr altLang="en-US" sz="4000" lang="ru-RU">
                <a:solidFill>
                  <a:srgbClr val="000000"/>
                </a:solidFill>
              </a:rPr>
              <a:t>а</a:t>
            </a:r>
            <a:r>
              <a:rPr altLang="en-US" sz="4000" lang="ru-RU">
                <a:solidFill>
                  <a:srgbClr val="000000"/>
                </a:solidFill>
              </a:rPr>
              <a:t>нционному </a:t>
            </a:r>
            <a:r>
              <a:rPr altLang="en-US" sz="4000" lang="ru-RU">
                <a:solidFill>
                  <a:srgbClr val="000000"/>
                </a:solidFill>
              </a:rPr>
              <a:t>у</a:t>
            </a:r>
            <a:r>
              <a:rPr altLang="en-US" sz="4000" lang="ru-RU">
                <a:solidFill>
                  <a:srgbClr val="000000"/>
                </a:solidFill>
              </a:rPr>
              <a:t>р</a:t>
            </a:r>
            <a:r>
              <a:rPr altLang="en-US" sz="4000" lang="ru-RU">
                <a:solidFill>
                  <a:srgbClr val="000000"/>
                </a:solidFill>
              </a:rPr>
              <a:t>о</a:t>
            </a:r>
            <a:r>
              <a:rPr altLang="en-US" sz="4000" lang="ru-RU">
                <a:solidFill>
                  <a:srgbClr val="000000"/>
                </a:solidFill>
              </a:rPr>
              <a:t>к</a:t>
            </a:r>
            <a:r>
              <a:rPr altLang="en-US" sz="4000" lang="ru-RU">
                <a:solidFill>
                  <a:srgbClr val="000000"/>
                </a:solidFill>
              </a:rPr>
              <a:t>у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ru-RU">
                <a:solidFill>
                  <a:srgbClr val="000000"/>
                </a:solidFill>
              </a:rPr>
              <a:t>И</a:t>
            </a:r>
            <a:r>
              <a:rPr altLang="en-US" sz="4000" lang="ru-RU">
                <a:solidFill>
                  <a:srgbClr val="000000"/>
                </a:solidFill>
              </a:rPr>
              <a:t>З</a:t>
            </a:r>
            <a:r>
              <a:rPr altLang="en-US" sz="4000" lang="ru-RU">
                <a:solidFill>
                  <a:srgbClr val="000000"/>
                </a:solidFill>
              </a:rPr>
              <a:t>О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ru-RU">
                <a:solidFill>
                  <a:srgbClr val="000000"/>
                </a:solidFill>
              </a:rPr>
              <a:t>в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en-US">
                <a:solidFill>
                  <a:srgbClr val="000000"/>
                </a:solidFill>
              </a:rPr>
              <a:t>2</a:t>
            </a:r>
            <a:r>
              <a:rPr altLang="en-US" sz="4000" lang="en-US">
                <a:solidFill>
                  <a:srgbClr val="000000"/>
                </a:solidFill>
              </a:rPr>
              <a:t> </a:t>
            </a:r>
            <a:r>
              <a:rPr altLang="en-US" sz="4000" lang="ru-RU">
                <a:solidFill>
                  <a:srgbClr val="000000"/>
                </a:solidFill>
              </a:rPr>
              <a:t>классе </a:t>
            </a:r>
            <a:endParaRPr sz="2800" lang="ru-RU">
              <a:solidFill>
                <a:srgbClr val="000000"/>
              </a:solidFill>
            </a:endParaRPr>
          </a:p>
        </p:txBody>
      </p:sp>
      <p:sp>
        <p:nvSpPr>
          <p:cNvPr id="1048644" name=""/>
          <p:cNvSpPr txBox="1"/>
          <p:nvPr/>
        </p:nvSpPr>
        <p:spPr>
          <a:xfrm>
            <a:off x="7366072" y="5936265"/>
            <a:ext cx="4515591" cy="624840"/>
          </a:xfrm>
          <a:prstGeom prst="rect"/>
        </p:spPr>
        <p:txBody>
          <a:bodyPr rtlCol="0" wrap="square">
            <a:spAutoFit/>
          </a:bodyPr>
          <a:p>
            <a:r>
              <a:rPr altLang="en-US" b="0" sz="1800" lang="ru-RU">
                <a:solidFill>
                  <a:srgbClr val="000000"/>
                </a:solidFill>
              </a:rPr>
              <a:t>В</a:t>
            </a:r>
            <a:r>
              <a:rPr altLang="en-US" b="0" sz="1800" lang="ru-RU">
                <a:solidFill>
                  <a:srgbClr val="000000"/>
                </a:solidFill>
              </a:rPr>
              <a:t>ы</a:t>
            </a:r>
            <a:r>
              <a:rPr altLang="en-US" b="0" sz="1800" lang="ru-RU">
                <a:solidFill>
                  <a:srgbClr val="000000"/>
                </a:solidFill>
              </a:rPr>
              <a:t>п</a:t>
            </a:r>
            <a:r>
              <a:rPr altLang="en-US" b="0" sz="1800" lang="ru-RU">
                <a:solidFill>
                  <a:srgbClr val="000000"/>
                </a:solidFill>
              </a:rPr>
              <a:t>о</a:t>
            </a:r>
            <a:r>
              <a:rPr altLang="en-US" b="0" sz="1800" lang="ru-RU">
                <a:solidFill>
                  <a:srgbClr val="000000"/>
                </a:solidFill>
              </a:rPr>
              <a:t>л</a:t>
            </a:r>
            <a:r>
              <a:rPr altLang="en-US" b="0" sz="1800" lang="ru-RU">
                <a:solidFill>
                  <a:srgbClr val="000000"/>
                </a:solidFill>
              </a:rPr>
              <a:t>н</a:t>
            </a:r>
            <a:r>
              <a:rPr altLang="en-US" b="0" sz="1800" lang="ru-RU">
                <a:solidFill>
                  <a:srgbClr val="000000"/>
                </a:solidFill>
              </a:rPr>
              <a:t>и</a:t>
            </a:r>
            <a:r>
              <a:rPr altLang="en-US" b="0" sz="1800" lang="ru-RU">
                <a:solidFill>
                  <a:srgbClr val="000000"/>
                </a:solidFill>
              </a:rPr>
              <a:t>л</a:t>
            </a:r>
            <a:r>
              <a:rPr altLang="en-US" b="0" sz="1800" lang="ru-RU">
                <a:solidFill>
                  <a:srgbClr val="000000"/>
                </a:solidFill>
              </a:rPr>
              <a:t>а</a:t>
            </a:r>
            <a:r>
              <a:rPr altLang="en-US" b="0" sz="1800" lang="en-US">
                <a:solidFill>
                  <a:srgbClr val="000000"/>
                </a:solidFill>
              </a:rPr>
              <a:t> </a:t>
            </a:r>
            <a:r>
              <a:rPr altLang="en-US" b="0" sz="1800" lang="ru-RU">
                <a:solidFill>
                  <a:srgbClr val="000000"/>
                </a:solidFill>
              </a:rPr>
              <a:t>с</a:t>
            </a:r>
            <a:r>
              <a:rPr altLang="en-US" b="0" sz="1800" lang="ru-RU">
                <a:solidFill>
                  <a:srgbClr val="000000"/>
                </a:solidFill>
              </a:rPr>
              <a:t>т</a:t>
            </a:r>
            <a:r>
              <a:rPr altLang="en-US" b="0" sz="1800" lang="ru-RU">
                <a:solidFill>
                  <a:srgbClr val="000000"/>
                </a:solidFill>
              </a:rPr>
              <a:t>у</a:t>
            </a:r>
            <a:r>
              <a:rPr altLang="en-US" b="0" sz="1800" lang="ru-RU">
                <a:solidFill>
                  <a:srgbClr val="000000"/>
                </a:solidFill>
              </a:rPr>
              <a:t>дентка </a:t>
            </a:r>
            <a:r>
              <a:rPr altLang="en-US" b="0" sz="1800" lang="ru-RU">
                <a:solidFill>
                  <a:srgbClr val="000000"/>
                </a:solidFill>
              </a:rPr>
              <a:t>группы </a:t>
            </a:r>
            <a:r>
              <a:rPr altLang="en-US" b="0" sz="1800" lang="ru-RU">
                <a:solidFill>
                  <a:srgbClr val="000000"/>
                </a:solidFill>
              </a:rPr>
              <a:t>№</a:t>
            </a:r>
            <a:r>
              <a:rPr altLang="en-US" b="0" sz="1800" lang="en-US">
                <a:solidFill>
                  <a:srgbClr val="000000"/>
                </a:solidFill>
              </a:rPr>
              <a:t> </a:t>
            </a:r>
            <a:r>
              <a:rPr altLang="en-US" b="0" sz="1800" lang="en-US">
                <a:solidFill>
                  <a:srgbClr val="000000"/>
                </a:solidFill>
              </a:rPr>
              <a:t>4</a:t>
            </a:r>
            <a:r>
              <a:rPr altLang="en-US" b="0" sz="1800" lang="en-US">
                <a:solidFill>
                  <a:srgbClr val="000000"/>
                </a:solidFill>
              </a:rPr>
              <a:t>-</a:t>
            </a:r>
            <a:r>
              <a:rPr altLang="en-US" b="0" sz="1800" lang="en-US">
                <a:solidFill>
                  <a:srgbClr val="000000"/>
                </a:solidFill>
              </a:rPr>
              <a:t>1</a:t>
            </a:r>
            <a:r>
              <a:rPr altLang="en-US" b="0" sz="1800" lang="en-US">
                <a:solidFill>
                  <a:srgbClr val="000000"/>
                </a:solidFill>
              </a:rPr>
              <a:t>/</a:t>
            </a:r>
            <a:r>
              <a:rPr altLang="en-US" b="0" sz="1800" lang="en-US">
                <a:solidFill>
                  <a:srgbClr val="000000"/>
                </a:solidFill>
              </a:rPr>
              <a:t>4</a:t>
            </a:r>
            <a:r>
              <a:rPr altLang="en-US" b="0" sz="1800" lang="en-US">
                <a:solidFill>
                  <a:srgbClr val="000000"/>
                </a:solidFill>
              </a:rPr>
              <a:t> </a:t>
            </a:r>
            <a:endParaRPr b="0" sz="1600" lang="ru-RU">
              <a:solidFill>
                <a:srgbClr val="000000"/>
              </a:solidFill>
            </a:endParaRPr>
          </a:p>
          <a:p>
            <a:r>
              <a:rPr altLang="en-US" b="0" sz="1800" lang="ru-RU">
                <a:solidFill>
                  <a:srgbClr val="000000"/>
                </a:solidFill>
              </a:rPr>
              <a:t>В</a:t>
            </a:r>
            <a:r>
              <a:rPr altLang="en-US" b="0" sz="1800" lang="ru-RU">
                <a:solidFill>
                  <a:srgbClr val="000000"/>
                </a:solidFill>
              </a:rPr>
              <a:t>а</a:t>
            </a:r>
            <a:r>
              <a:rPr altLang="en-US" b="0" sz="1800" lang="ru-RU">
                <a:solidFill>
                  <a:srgbClr val="000000"/>
                </a:solidFill>
              </a:rPr>
              <a:t>с</a:t>
            </a:r>
            <a:r>
              <a:rPr altLang="en-US" b="0" sz="1800" lang="ru-RU">
                <a:solidFill>
                  <a:srgbClr val="000000"/>
                </a:solidFill>
              </a:rPr>
              <a:t>и</a:t>
            </a:r>
            <a:r>
              <a:rPr altLang="en-US" b="0" sz="1800" lang="ru-RU">
                <a:solidFill>
                  <a:srgbClr val="000000"/>
                </a:solidFill>
              </a:rPr>
              <a:t>л</a:t>
            </a:r>
            <a:r>
              <a:rPr altLang="en-US" b="0" sz="1800" lang="ru-RU">
                <a:solidFill>
                  <a:srgbClr val="000000"/>
                </a:solidFill>
              </a:rPr>
              <a:t>ь</a:t>
            </a:r>
            <a:r>
              <a:rPr altLang="en-US" b="0" sz="1800" lang="ru-RU">
                <a:solidFill>
                  <a:srgbClr val="000000"/>
                </a:solidFill>
              </a:rPr>
              <a:t>е</a:t>
            </a:r>
            <a:r>
              <a:rPr altLang="en-US" b="0" sz="1800" lang="ru-RU">
                <a:solidFill>
                  <a:srgbClr val="000000"/>
                </a:solidFill>
              </a:rPr>
              <a:t>в</a:t>
            </a:r>
            <a:r>
              <a:rPr altLang="en-US" b="0" sz="1800" lang="ru-RU">
                <a:solidFill>
                  <a:srgbClr val="000000"/>
                </a:solidFill>
              </a:rPr>
              <a:t>а</a:t>
            </a:r>
            <a:r>
              <a:rPr altLang="en-US" b="0" sz="1800" lang="en-US">
                <a:solidFill>
                  <a:srgbClr val="000000"/>
                </a:solidFill>
              </a:rPr>
              <a:t> </a:t>
            </a:r>
            <a:r>
              <a:rPr altLang="en-US" b="0" sz="1800" lang="ru-RU">
                <a:solidFill>
                  <a:srgbClr val="000000"/>
                </a:solidFill>
              </a:rPr>
              <a:t>П</a:t>
            </a:r>
            <a:r>
              <a:rPr altLang="en-US" b="0" sz="1800" lang="ru-RU">
                <a:solidFill>
                  <a:srgbClr val="000000"/>
                </a:solidFill>
              </a:rPr>
              <a:t>о</a:t>
            </a:r>
            <a:r>
              <a:rPr altLang="en-US" b="0" sz="1800" lang="ru-RU">
                <a:solidFill>
                  <a:srgbClr val="000000"/>
                </a:solidFill>
              </a:rPr>
              <a:t>л</a:t>
            </a:r>
            <a:r>
              <a:rPr altLang="en-US" b="0" sz="1800" lang="ru-RU">
                <a:solidFill>
                  <a:srgbClr val="000000"/>
                </a:solidFill>
              </a:rPr>
              <a:t>и</a:t>
            </a:r>
            <a:r>
              <a:rPr altLang="en-US" b="0" sz="1800" lang="ru-RU">
                <a:solidFill>
                  <a:srgbClr val="000000"/>
                </a:solidFill>
              </a:rPr>
              <a:t>н</a:t>
            </a:r>
            <a:r>
              <a:rPr altLang="en-US" b="0" sz="1800" lang="ru-RU">
                <a:solidFill>
                  <a:srgbClr val="000000"/>
                </a:solidFill>
              </a:rPr>
              <a:t>а</a:t>
            </a:r>
            <a:r>
              <a:rPr altLang="en-US" b="0" sz="1800" lang="en-US">
                <a:solidFill>
                  <a:srgbClr val="000000"/>
                </a:solidFill>
              </a:rPr>
              <a:t> </a:t>
            </a:r>
            <a:r>
              <a:rPr altLang="en-US" b="0" sz="1800" lang="ru-RU">
                <a:solidFill>
                  <a:srgbClr val="000000"/>
                </a:solidFill>
              </a:rPr>
              <a:t>Константиновна </a:t>
            </a:r>
            <a:endParaRPr b="0" sz="2800"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00803" y="725167"/>
            <a:ext cx="4705704" cy="5407666"/>
          </a:xfrm>
          <a:prstGeom prst="rect"/>
        </p:spPr>
      </p:pic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5922678" y="725166"/>
            <a:ext cx="5425114" cy="5422814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54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155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t="13493" r="21967" b="11381"/>
          <a:stretch>
            <a:fillRect/>
          </a:stretch>
        </p:blipFill>
        <p:spPr>
          <a:xfrm>
            <a:off x="1991544" y="1329089"/>
            <a:ext cx="7848872" cy="4248473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56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576" name="TextBox 2"/>
          <p:cNvSpPr txBox="1"/>
          <p:nvPr/>
        </p:nvSpPr>
        <p:spPr>
          <a:xfrm>
            <a:off x="3019697" y="1951671"/>
            <a:ext cx="6152603" cy="101854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fr-FR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ИЗОБРАЖЕНИЕ </a:t>
            </a:r>
            <a:r>
              <a:rPr dirty="0" sz="60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 </a:t>
            </a:r>
            <a:r>
              <a:rPr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 </a:t>
            </a:r>
            <a:endParaRPr dirty="0" sz="63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48577" name="TextBox 2"/>
          <p:cNvSpPr txBox="1"/>
          <p:nvPr/>
        </p:nvSpPr>
        <p:spPr>
          <a:xfrm>
            <a:off x="3019696" y="3453325"/>
            <a:ext cx="6152603" cy="101854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fr-FR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Р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Е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А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Л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Ь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Н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О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С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Т</a:t>
            </a:r>
            <a:r>
              <a:rPr altLang="en-US" dirty="0" sz="63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Ь</a:t>
            </a:r>
            <a:r>
              <a:rPr altLang="en-US" dirty="0" sz="6300" lang="en-US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 </a:t>
            </a:r>
            <a:endParaRPr dirty="0" sz="63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16896" r="0" b="0"/>
          <a:stretch>
            <a:fillRect/>
          </a:stretch>
        </p:blipFill>
        <p:spPr>
          <a:xfrm rot="0">
            <a:off x="3184861" y="1010762"/>
            <a:ext cx="5822274" cy="4836474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58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578" name="TextBox 2"/>
          <p:cNvSpPr txBox="1"/>
          <p:nvPr/>
        </p:nvSpPr>
        <p:spPr>
          <a:xfrm>
            <a:off x="6291261" y="2329180"/>
            <a:ext cx="4692393" cy="21996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ИЗОБРАЖЕНИЕ </a:t>
            </a:r>
            <a:r>
              <a:rPr dirty="0" sz="44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 И    </a:t>
            </a:r>
            <a:endParaRPr dirty="0" sz="63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РЕАЛЬНОСТЬ </a:t>
            </a:r>
            <a:endParaRPr dirty="0" sz="63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16896" r="0" b="0"/>
          <a:stretch>
            <a:fillRect/>
          </a:stretch>
        </p:blipFill>
        <p:spPr>
          <a:xfrm rot="0">
            <a:off x="1177666" y="1386207"/>
            <a:ext cx="4918334" cy="4085585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37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900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100" fill="hold" id="1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0" id="11" nodeType="withEffect" presetClass="entr" presetID="37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3"/>
                                        <p:tgtEl>
                                          <p:spTgt spid="1048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900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100" fill="hold" id="16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60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161" name="Slide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5900" t="16216" r="53150" b="13786"/>
          <a:stretch>
            <a:fillRect/>
          </a:stretch>
        </p:blipFill>
        <p:spPr>
          <a:xfrm>
            <a:off x="1343472" y="1653123"/>
            <a:ext cx="3744416" cy="3600401"/>
          </a:xfrm>
          <a:prstGeom prst="rect"/>
        </p:spPr>
      </p:pic>
      <p:sp>
        <p:nvSpPr>
          <p:cNvPr id="1048579" name="TextBox 1"/>
          <p:cNvSpPr txBox="1"/>
          <p:nvPr/>
        </p:nvSpPr>
        <p:spPr>
          <a:xfrm>
            <a:off x="5303912" y="2176050"/>
            <a:ext cx="5976664" cy="24790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Здравствуйте, ребята!</a:t>
            </a:r>
          </a:p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бы хотела, чтобы Вы нарисовали меня.</a:t>
            </a:r>
          </a:p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Справитесь? </a:t>
            </a:r>
            <a:endParaRPr dirty="0" sz="40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62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163" name="Slide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5900" t="16216" r="53150" b="13786"/>
          <a:stretch>
            <a:fillRect/>
          </a:stretch>
        </p:blipFill>
        <p:spPr>
          <a:xfrm>
            <a:off x="1343472" y="1653123"/>
            <a:ext cx="3744416" cy="3600401"/>
          </a:xfrm>
          <a:prstGeom prst="rect"/>
        </p:spPr>
      </p:pic>
      <p:sp>
        <p:nvSpPr>
          <p:cNvPr id="1048580" name="TextBox 1"/>
          <p:cNvSpPr txBox="1"/>
          <p:nvPr/>
        </p:nvSpPr>
        <p:spPr>
          <a:xfrm>
            <a:off x="5591944" y="2492896"/>
            <a:ext cx="5184576" cy="11709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7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  <a:endParaRPr dirty="0" sz="72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64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581" name="TextBox 4"/>
          <p:cNvSpPr txBox="1"/>
          <p:nvPr/>
        </p:nvSpPr>
        <p:spPr>
          <a:xfrm>
            <a:off x="1605520" y="1124744"/>
            <a:ext cx="8980959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ЦЕЛЬ ПРАКТИЧЕКОЙ РАБОТЫ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48582" name="TextBox 3"/>
          <p:cNvSpPr txBox="1"/>
          <p:nvPr/>
        </p:nvSpPr>
        <p:spPr>
          <a:xfrm>
            <a:off x="1753429" y="2495957"/>
            <a:ext cx="8685140" cy="815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ветными карандашами.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3" name="TextBox 6"/>
          <p:cNvSpPr txBox="1"/>
          <p:nvPr/>
        </p:nvSpPr>
        <p:spPr>
          <a:xfrm>
            <a:off x="2459595" y="3184701"/>
            <a:ext cx="7272808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белки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4" name="TextBox 7"/>
          <p:cNvSpPr txBox="1"/>
          <p:nvPr/>
        </p:nvSpPr>
        <p:spPr>
          <a:xfrm>
            <a:off x="2459595" y="3851514"/>
            <a:ext cx="7272808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5" name="TextBox 8"/>
          <p:cNvSpPr txBox="1"/>
          <p:nvPr/>
        </p:nvSpPr>
        <p:spPr>
          <a:xfrm>
            <a:off x="2459595" y="4548086"/>
            <a:ext cx="7272808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рисунка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1048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0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mph" presetID="32" presetSubtype="0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dur="100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7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dur="200" fill="hold" id="8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9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dur="200" fill="hold" id="10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582"/>
                  </p:tgtEl>
                </p:cond>
              </p:nextCondLst>
            </p:seq>
            <p:seq concurrent="1" nextAc="seek">
              <p:cTn evtFilter="cancelBubble" fill="hold" id="11" nodeType="interactiveSeq" restart="whenNotActive">
                <p:stCondLst>
                  <p:cond evt="onClick" delay="0">
                    <p:tgtEl>
                      <p:spTgt spid="1048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12">
                      <p:stCondLst>
                        <p:cond delay="0"/>
                      </p:stCondLst>
                      <p:childTnLst>
                        <p:par>
                          <p:cTn fill="hold" id="1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4" nodeType="clickEffect" presetClass="emph" presetID="32" presetSubtype="0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dur="100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16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dur="200" fill="hold" id="17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18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dur="200" fill="hold" id="19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583"/>
                  </p:tgtEl>
                </p:cond>
              </p:nextCondLst>
            </p:seq>
            <p:seq concurrent="1" nextAc="seek">
              <p:cTn evtFilter="cancelBubble" fill="hold" id="20" nodeType="interactiveSeq" restart="whenNotActive">
                <p:stCondLst>
                  <p:cond evt="onClick" delay="0">
                    <p:tgtEl>
                      <p:spTgt spid="1048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21">
                      <p:stCondLst>
                        <p:cond delay="0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mph" presetID="32" presetSubtype="0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dur="100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25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dur="200" fill="hold" id="26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dur="200" fill="hold" id="27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dur="200" fill="hold" id="28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585"/>
                  </p:tgtEl>
                </p:cond>
              </p:nextCondLst>
            </p:seq>
            <p:seq concurrent="1" nextAc="seek">
              <p:cTn evtFilter="cancelBubble" fill="hold" id="29" nodeType="interactiveSeq" restart="whenNotActive">
                <p:stCondLst>
                  <p:cond evt="onClick" delay="0">
                    <p:tgtEl>
                      <p:spTgt spid="1048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0">
                      <p:stCondLst>
                        <p:cond delay="0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2" nodeType="clickEffect" presetClass="emph" presetID="26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33" tmFilter="0, 0; .2, .5; .8, .5; 1, 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34"/>
                                        <p:tgtEl>
                                          <p:spTgt spid="10485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584"/>
                  </p:tgtEl>
                </p:cond>
              </p:nextCondLst>
            </p:seq>
          </p:childTnLst>
        </p:cTn>
      </p:par>
    </p:tnLst>
    <p:bldLst>
      <p:bldP spid="1048582" grpId="0"/>
      <p:bldP spid="1048583" grpId="0"/>
      <p:bldP spid="1048584" grpId="0"/>
      <p:bldP spid="10485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65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586" name="TextBox 2"/>
          <p:cNvSpPr txBox="1"/>
          <p:nvPr/>
        </p:nvSpPr>
        <p:spPr>
          <a:xfrm>
            <a:off x="1605520" y="1124744"/>
            <a:ext cx="8980959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ЦЕЛЬ ПРАКТИЧЕКОЙ РАБОТЫ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48587" name="TextBox 3"/>
          <p:cNvSpPr txBox="1"/>
          <p:nvPr/>
        </p:nvSpPr>
        <p:spPr>
          <a:xfrm>
            <a:off x="2085803" y="2455303"/>
            <a:ext cx="8020393" cy="15392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рисунка белки цветными карандашами.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66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588" name="TextBox 2"/>
          <p:cNvSpPr txBox="1"/>
          <p:nvPr/>
        </p:nvSpPr>
        <p:spPr>
          <a:xfrm>
            <a:off x="1794643" y="863127"/>
            <a:ext cx="8602714" cy="2987041"/>
          </a:xfrm>
          <a:prstGeom prst="rect"/>
          <a:noFill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rtlCol="0" wrap="square">
            <a:spAutoFit/>
          </a:bodyPr>
          <a:p>
            <a:pPr algn="ctr"/>
            <a:r>
              <a:rPr dirty="0" sz="4800" lang="ru-RU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удожник изображает в своих произведениях то, что видит вокруг, весь мир и этот мир называется</a:t>
            </a:r>
            <a:endParaRPr dirty="0" sz="4800" lang="ru-RU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9" name="TextBox 6"/>
          <p:cNvSpPr txBox="1"/>
          <p:nvPr/>
        </p:nvSpPr>
        <p:spPr>
          <a:xfrm>
            <a:off x="1605520" y="4258747"/>
            <a:ext cx="8980959" cy="8915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54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РЕАЛЬНОСТЬ </a:t>
            </a:r>
            <a:endParaRPr dirty="0" sz="54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sp>
        <p:nvSpPr>
          <p:cNvPr id="1048590" name="TextBox 8"/>
          <p:cNvSpPr txBox="1"/>
          <p:nvPr/>
        </p:nvSpPr>
        <p:spPr>
          <a:xfrm>
            <a:off x="2544538" y="2248126"/>
            <a:ext cx="7776864" cy="1539240"/>
          </a:xfrm>
          <a:prstGeom prst="rect"/>
          <a:noFill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Художник изображает</a:t>
            </a:r>
          </a:p>
          <a:p>
            <a:pPr algn="ctr"/>
            <a:r>
              <a:rPr dirty="0" sz="4800" lang="ru-RU" smtClean="0">
                <a:solidFill>
                  <a:srgbClr val="7F9F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ПРИРОДУ</a:t>
            </a:r>
            <a:endParaRPr dirty="0" sz="4800" lang="ru-RU">
              <a:solidFill>
                <a:srgbClr val="7F9F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Группа 11"/>
          <p:cNvGrpSpPr/>
          <p:nvPr/>
        </p:nvGrpSpPr>
        <p:grpSpPr>
          <a:xfrm>
            <a:off x="571958" y="332656"/>
            <a:ext cx="10924642" cy="6550455"/>
            <a:chOff x="571958" y="332656"/>
            <a:chExt cx="10924642" cy="6550455"/>
          </a:xfrm>
        </p:grpSpPr>
        <p:grpSp>
          <p:nvGrpSpPr>
            <p:cNvPr id="49" name="Группа 9"/>
            <p:cNvGrpSpPr/>
            <p:nvPr/>
          </p:nvGrpSpPr>
          <p:grpSpPr>
            <a:xfrm>
              <a:off x="571958" y="332656"/>
              <a:ext cx="3960440" cy="6550455"/>
              <a:chOff x="571958" y="332656"/>
              <a:chExt cx="3960440" cy="6550455"/>
            </a:xfrm>
          </p:grpSpPr>
          <p:pic>
            <p:nvPicPr>
              <p:cNvPr id="2097167" name="Рисунок 1"/>
              <p:cNvPicPr>
                <a:picLocks noChangeAspect="1"/>
              </p:cNvPicPr>
              <p:nvPr/>
            </p:nvPicPr>
            <p:blipFill>
              <a:blip xmlns:r="http://schemas.openxmlformats.org/officeDocument/2006/relationships" r:embed="rId1"/>
              <a:stretch>
                <a:fillRect/>
              </a:stretch>
            </p:blipFill>
            <p:spPr>
              <a:xfrm>
                <a:off x="623392" y="332656"/>
                <a:ext cx="3857572" cy="5400600"/>
              </a:xfrm>
              <a:prstGeom prst="rect"/>
              <a:ln>
                <a:solidFill>
                  <a:schemeClr val="accent3">
                    <a:lumMod val="50000"/>
                  </a:schemeClr>
                </a:solidFill>
              </a:ln>
            </p:spPr>
          </p:pic>
          <p:sp>
            <p:nvSpPr>
              <p:cNvPr id="1048591" name="TextBox 2"/>
              <p:cNvSpPr txBox="1"/>
              <p:nvPr/>
            </p:nvSpPr>
            <p:spPr>
              <a:xfrm>
                <a:off x="571958" y="5877272"/>
                <a:ext cx="3960440" cy="1005839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ctr"/>
                <a:r>
                  <a:rPr dirty="0" sz="2000" lang="ru-RU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Иван Иванович Шишкин – </a:t>
                </a:r>
                <a:r>
                  <a:rPr dirty="0" sz="2000" lang="ru-RU" smtClean="0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«Сосны</a:t>
                </a:r>
                <a:r>
                  <a:rPr dirty="0" sz="2000" lang="ru-RU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освещенные </a:t>
                </a:r>
                <a:r>
                  <a:rPr dirty="0" sz="2000" lang="ru-RU" smtClean="0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солнцем»</a:t>
                </a:r>
                <a:endParaRPr dirty="0" sz="2000" lang="ru-RU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097168" name="Рисунок 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4871864" y="334096"/>
              <a:ext cx="6624736" cy="5399160"/>
            </a:xfrm>
            <a:prstGeom prst="rect"/>
            <a:ln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1048592" name="TextBox 7"/>
            <p:cNvSpPr txBox="1"/>
            <p:nvPr/>
          </p:nvSpPr>
          <p:spPr>
            <a:xfrm>
              <a:off x="5375920" y="5833754"/>
              <a:ext cx="5760640" cy="701039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000" lang="ru-RU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Исаак Ильич Левитан – </a:t>
              </a:r>
              <a:r>
                <a:rPr dirty="0" sz="2000" lang="ru-RU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«Осень</a:t>
              </a:r>
              <a:r>
                <a:rPr dirty="0" sz="2000" lang="ru-RU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Долина реки</a:t>
              </a:r>
              <a:r>
                <a:rPr dirty="0" sz="2000" lang="ru-RU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.»</a:t>
              </a:r>
              <a:endParaRPr dirty="0" sz="2000" lang="ru-RU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xit" presetID="42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1000" id="6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id="7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id="8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sp>
        <p:nvSpPr>
          <p:cNvPr id="1048593" name="TextBox 2"/>
          <p:cNvSpPr txBox="1"/>
          <p:nvPr/>
        </p:nvSpPr>
        <p:spPr>
          <a:xfrm>
            <a:off x="2329623" y="2247382"/>
            <a:ext cx="7776864" cy="1539241"/>
          </a:xfrm>
          <a:prstGeom prst="rect"/>
          <a:noFill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Художник изображает</a:t>
            </a:r>
          </a:p>
          <a:p>
            <a:pPr algn="ctr"/>
            <a:r>
              <a:rPr dirty="0" sz="4800" lang="ru-RU" smtClean="0">
                <a:solidFill>
                  <a:srgbClr val="7F9F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 и их ЖИЗНЬ</a:t>
            </a:r>
            <a:endParaRPr dirty="0" sz="4800" lang="ru-RU">
              <a:solidFill>
                <a:srgbClr val="7F9F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Группа 7"/>
          <p:cNvGrpSpPr/>
          <p:nvPr/>
        </p:nvGrpSpPr>
        <p:grpSpPr>
          <a:xfrm>
            <a:off x="551384" y="251594"/>
            <a:ext cx="11028564" cy="6269122"/>
            <a:chOff x="551384" y="251594"/>
            <a:chExt cx="11028564" cy="6269122"/>
          </a:xfrm>
        </p:grpSpPr>
        <p:pic>
          <p:nvPicPr>
            <p:cNvPr id="2097169" name="Рисунок 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551384" y="251594"/>
              <a:ext cx="6364791" cy="5561236"/>
            </a:xfrm>
            <a:prstGeom prst="rect"/>
            <a:ln>
              <a:solidFill>
                <a:schemeClr val="tx2">
                  <a:lumMod val="50000"/>
                </a:schemeClr>
              </a:solidFill>
            </a:ln>
          </p:spPr>
        </p:pic>
        <p:sp>
          <p:nvSpPr>
            <p:cNvPr id="1048594" name="TextBox 3"/>
            <p:cNvSpPr txBox="1"/>
            <p:nvPr/>
          </p:nvSpPr>
          <p:spPr>
            <a:xfrm>
              <a:off x="1249503" y="5812830"/>
              <a:ext cx="4968552" cy="707886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000" lang="ru-RU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Валентин Александрович Серов – Мика Морозов.</a:t>
              </a:r>
            </a:p>
          </p:txBody>
        </p:sp>
        <p:pic>
          <p:nvPicPr>
            <p:cNvPr id="2097170" name="Рисунок 4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7608168" y="252338"/>
              <a:ext cx="3971780" cy="5560492"/>
            </a:xfrm>
            <a:prstGeom prst="rect"/>
            <a:ln>
              <a:solidFill>
                <a:schemeClr val="accent4">
                  <a:lumMod val="50000"/>
                </a:schemeClr>
              </a:solidFill>
            </a:ln>
          </p:spPr>
        </p:pic>
        <p:sp>
          <p:nvSpPr>
            <p:cNvPr id="1048595" name="TextBox 6"/>
            <p:cNvSpPr txBox="1"/>
            <p:nvPr/>
          </p:nvSpPr>
          <p:spPr>
            <a:xfrm>
              <a:off x="7608168" y="5812830"/>
              <a:ext cx="3971780" cy="707886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000" lang="ru-RU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Валентин Александрович Серов – Автопортрет</a:t>
              </a: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xit" presetID="42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1000" id="6"/>
                                        <p:tgtEl>
                                          <p:spTgt spid="1048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id="7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id="8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sp>
        <p:nvSpPr>
          <p:cNvPr id="1048596" name="TextBox 2"/>
          <p:cNvSpPr txBox="1"/>
          <p:nvPr/>
        </p:nvSpPr>
        <p:spPr>
          <a:xfrm>
            <a:off x="2495600" y="2602177"/>
            <a:ext cx="7776864" cy="2263140"/>
          </a:xfrm>
          <a:prstGeom prst="rect"/>
          <a:noFill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Еще художник изображает </a:t>
            </a:r>
          </a:p>
          <a:p>
            <a:pPr algn="ctr"/>
            <a:r>
              <a:rPr dirty="0" sz="4800" lang="ru-RU" smtClean="0">
                <a:solidFill>
                  <a:srgbClr val="7F9F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</a:t>
            </a:r>
          </a:p>
        </p:txBody>
      </p:sp>
      <p:grpSp>
        <p:nvGrpSpPr>
          <p:cNvPr id="53" name="Группа 7"/>
          <p:cNvGrpSpPr/>
          <p:nvPr/>
        </p:nvGrpSpPr>
        <p:grpSpPr>
          <a:xfrm>
            <a:off x="537005" y="470722"/>
            <a:ext cx="4642290" cy="5504171"/>
            <a:chOff x="537005" y="470722"/>
            <a:chExt cx="4642290" cy="5504171"/>
          </a:xfrm>
        </p:grpSpPr>
        <p:pic>
          <p:nvPicPr>
            <p:cNvPr id="2097171" name="Рисунок 3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1"/>
            <a:srcRect l="28524"/>
            <a:stretch>
              <a:fillRect/>
            </a:stretch>
          </p:blipFill>
          <p:spPr>
            <a:xfrm>
              <a:off x="551384" y="470722"/>
              <a:ext cx="4627911" cy="4320480"/>
            </a:xfrm>
            <a:prstGeom prst="rect"/>
            <a:ln>
              <a:solidFill>
                <a:schemeClr val="tx2">
                  <a:lumMod val="75000"/>
                </a:schemeClr>
              </a:solidFill>
            </a:ln>
          </p:spPr>
        </p:pic>
        <p:sp>
          <p:nvSpPr>
            <p:cNvPr id="1048597" name="TextBox 4"/>
            <p:cNvSpPr txBox="1"/>
            <p:nvPr/>
          </p:nvSpPr>
          <p:spPr>
            <a:xfrm>
              <a:off x="537005" y="5172253"/>
              <a:ext cx="4464496" cy="8026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Красивая и хитрая лиса изящна, грациозна</a:t>
              </a:r>
              <a:r>
                <a:rPr dirty="0" sz="2400" lang="en-US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Группа 8"/>
          <p:cNvGrpSpPr/>
          <p:nvPr/>
        </p:nvGrpSpPr>
        <p:grpSpPr>
          <a:xfrm>
            <a:off x="5562585" y="476672"/>
            <a:ext cx="6139629" cy="5492557"/>
            <a:chOff x="5562585" y="476672"/>
            <a:chExt cx="6139629" cy="5492557"/>
          </a:xfrm>
        </p:grpSpPr>
        <p:pic>
          <p:nvPicPr>
            <p:cNvPr id="2097172" name="Рисунок 1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2"/>
            <a:srcRect l="6732" t="7782" r="2395" b="7144"/>
            <a:stretch>
              <a:fillRect/>
            </a:stretch>
          </p:blipFill>
          <p:spPr>
            <a:xfrm>
              <a:off x="5562585" y="476672"/>
              <a:ext cx="6139629" cy="4320480"/>
            </a:xfrm>
            <a:prstGeom prst="rect"/>
            <a:ln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1048598" name="TextBox 6"/>
            <p:cNvSpPr txBox="1"/>
            <p:nvPr/>
          </p:nvSpPr>
          <p:spPr>
            <a:xfrm>
              <a:off x="5562585" y="5166589"/>
              <a:ext cx="6139629" cy="8026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Художник Евгений Чарушин изобразил забавную лисичку</a:t>
              </a:r>
              <a:r>
                <a:rPr dirty="0" sz="2400" lang="en-US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xit" presetID="42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1000" id="6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id="7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id="8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grpSp>
        <p:nvGrpSpPr>
          <p:cNvPr id="56" name="Группа 4"/>
          <p:cNvGrpSpPr/>
          <p:nvPr/>
        </p:nvGrpSpPr>
        <p:grpSpPr>
          <a:xfrm>
            <a:off x="695400" y="620688"/>
            <a:ext cx="10260632" cy="3216358"/>
            <a:chOff x="695400" y="620688"/>
            <a:chExt cx="10260632" cy="3216358"/>
          </a:xfrm>
        </p:grpSpPr>
        <p:pic>
          <p:nvPicPr>
            <p:cNvPr id="2097173" name="Рисунок 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695400" y="620688"/>
              <a:ext cx="4824537" cy="3216358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599" name="TextBox 3"/>
            <p:cNvSpPr txBox="1"/>
            <p:nvPr/>
          </p:nvSpPr>
          <p:spPr>
            <a:xfrm>
              <a:off x="5951984" y="620688"/>
              <a:ext cx="5004048" cy="8026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Такие слоны живут в далекой Индии</a:t>
              </a:r>
              <a:r>
                <a:rPr dirty="0" sz="2400" lang="en-US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dirty="0" sz="2400" lang="ru-RU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dirty="0" sz="2400"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11"/>
          <p:cNvGrpSpPr/>
          <p:nvPr/>
        </p:nvGrpSpPr>
        <p:grpSpPr>
          <a:xfrm>
            <a:off x="665646" y="3052645"/>
            <a:ext cx="11335010" cy="3805355"/>
            <a:chOff x="665646" y="3052645"/>
            <a:chExt cx="11335010" cy="3805355"/>
          </a:xfrm>
        </p:grpSpPr>
        <p:pic>
          <p:nvPicPr>
            <p:cNvPr id="2097174" name="Рисунок 6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2"/>
            <a:srcRect t="9220"/>
            <a:stretch>
              <a:fillRect/>
            </a:stretch>
          </p:blipFill>
          <p:spPr>
            <a:xfrm>
              <a:off x="4871864" y="3052645"/>
              <a:ext cx="2952328" cy="3418669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75" name="Рисунок 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>
              <a:off x="700538" y="4167168"/>
              <a:ext cx="3770421" cy="2304146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600" name="TextBox 8"/>
            <p:cNvSpPr txBox="1"/>
            <p:nvPr/>
          </p:nvSpPr>
          <p:spPr>
            <a:xfrm>
              <a:off x="8040216" y="3052645"/>
              <a:ext cx="3960440" cy="15138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 вот таких слонов нарисовали  художники Василий Ватагин и Евгений Чарушин</a:t>
              </a:r>
              <a:r>
                <a:rPr dirty="0" sz="2400" 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601" name="TextBox 9"/>
            <p:cNvSpPr txBox="1"/>
            <p:nvPr/>
          </p:nvSpPr>
          <p:spPr>
            <a:xfrm>
              <a:off x="665646" y="6488668"/>
              <a:ext cx="1368152" cy="369332"/>
            </a:xfrm>
            <a:prstGeom prst="rect"/>
            <a:noFill/>
          </p:spPr>
          <p:txBody>
            <a:bodyPr rtlCol="0" wrap="square">
              <a:spAutoFit/>
            </a:bodyPr>
            <a:p>
              <a:r>
                <a:rPr dirty="0" lang="ru-RU" smtClean="0"/>
                <a:t>В. </a:t>
              </a:r>
              <a:r>
                <a:rPr dirty="0" lang="ru-RU"/>
                <a:t>В</a:t>
              </a:r>
              <a:r>
                <a:rPr dirty="0" lang="ru-RU" smtClean="0"/>
                <a:t>атагин</a:t>
              </a:r>
              <a:endParaRPr dirty="0" lang="ru-RU"/>
            </a:p>
          </p:txBody>
        </p:sp>
        <p:sp>
          <p:nvSpPr>
            <p:cNvPr id="1048602" name="TextBox 10"/>
            <p:cNvSpPr txBox="1"/>
            <p:nvPr/>
          </p:nvSpPr>
          <p:spPr>
            <a:xfrm>
              <a:off x="4871864" y="6471314"/>
              <a:ext cx="1728192" cy="369332"/>
            </a:xfrm>
            <a:prstGeom prst="rect"/>
            <a:noFill/>
          </p:spPr>
          <p:txBody>
            <a:bodyPr rtlCol="0" wrap="square">
              <a:spAutoFit/>
            </a:bodyPr>
            <a:p>
              <a:r>
                <a:rPr dirty="0" lang="ru-RU" smtClean="0"/>
                <a:t>Е. Чарушин</a:t>
              </a:r>
              <a:endParaRPr dirty="0" lang="ru-RU"/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grpSp>
        <p:nvGrpSpPr>
          <p:cNvPr id="59" name="Группа 6"/>
          <p:cNvGrpSpPr/>
          <p:nvPr/>
        </p:nvGrpSpPr>
        <p:grpSpPr>
          <a:xfrm>
            <a:off x="1199455" y="405372"/>
            <a:ext cx="9865097" cy="6130377"/>
            <a:chOff x="1199455" y="405372"/>
            <a:chExt cx="9865097" cy="6130377"/>
          </a:xfrm>
        </p:grpSpPr>
        <p:pic>
          <p:nvPicPr>
            <p:cNvPr id="2097176" name="Рисунок 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1199456" y="416063"/>
              <a:ext cx="4444099" cy="2962733"/>
            </a:xfrm>
            <a:prstGeom prst="rect"/>
            <a:ln>
              <a:solidFill>
                <a:schemeClr val="bg2">
                  <a:lumMod val="10000"/>
                </a:schemeClr>
              </a:solidFill>
            </a:ln>
          </p:spPr>
        </p:pic>
        <p:pic>
          <p:nvPicPr>
            <p:cNvPr id="2097177" name="Рисунок 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1199455" y="3573016"/>
              <a:ext cx="4444099" cy="2962733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78" name="Рисунок 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>
              <a:off x="6600056" y="405372"/>
              <a:ext cx="4464496" cy="2973424"/>
            </a:xfrm>
            <a:prstGeom prst="rect"/>
            <a:ln>
              <a:solidFill>
                <a:schemeClr val="accent3">
                  <a:lumMod val="50000"/>
                </a:schemeClr>
              </a:solidFill>
            </a:ln>
          </p:spPr>
        </p:pic>
        <p:sp>
          <p:nvSpPr>
            <p:cNvPr id="1048603" name="TextBox 4"/>
            <p:cNvSpPr txBox="1"/>
            <p:nvPr/>
          </p:nvSpPr>
          <p:spPr>
            <a:xfrm>
              <a:off x="6600056" y="4437112"/>
              <a:ext cx="4464496" cy="8026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Разные медведи живут на нашей планете</a:t>
              </a:r>
              <a:r>
                <a:rPr dirty="0" sz="2400" lang="en-US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grpSp>
        <p:nvGrpSpPr>
          <p:cNvPr id="61" name="Группа 4"/>
          <p:cNvGrpSpPr/>
          <p:nvPr/>
        </p:nvGrpSpPr>
        <p:grpSpPr>
          <a:xfrm>
            <a:off x="623392" y="648181"/>
            <a:ext cx="10729192" cy="5481464"/>
            <a:chOff x="623392" y="648181"/>
            <a:chExt cx="10729192" cy="5481464"/>
          </a:xfrm>
        </p:grpSpPr>
        <p:pic>
          <p:nvPicPr>
            <p:cNvPr id="2097179" name="Рисунок 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623392" y="648181"/>
              <a:ext cx="5356787" cy="3885456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0" name="Рисунок 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6528048" y="648181"/>
              <a:ext cx="4824536" cy="5481464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604" name="TextBox 3"/>
            <p:cNvSpPr txBox="1"/>
            <p:nvPr/>
          </p:nvSpPr>
          <p:spPr>
            <a:xfrm>
              <a:off x="623392" y="5013176"/>
              <a:ext cx="5356787" cy="8026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Этих медведей нарисовал художник Евгений Чарушин</a:t>
              </a:r>
              <a:r>
                <a:rPr dirty="0" sz="2400" lang="en-US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81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05" name="TextBox 2"/>
          <p:cNvSpPr txBox="1"/>
          <p:nvPr/>
        </p:nvSpPr>
        <p:spPr>
          <a:xfrm>
            <a:off x="1811524" y="836712"/>
            <a:ext cx="8568952" cy="3710941"/>
          </a:xfrm>
          <a:prstGeom prst="rect"/>
          <a:noFill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художники, у которых звери и птицы – главные герои рисунков и картин. Таких художников называют </a:t>
            </a:r>
            <a:r>
              <a:rPr dirty="0" sz="4800" lang="ru-RU" smtClean="0">
                <a:solidFill>
                  <a:srgbClr val="7F9F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«анималистами»</a:t>
            </a:r>
            <a:r>
              <a:rPr altLang="en-US" dirty="0" sz="4800" lang="en-US" smtClean="0">
                <a:solidFill>
                  <a:srgbClr val="7F9F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 sz="4800" lang="ru-RU">
              <a:solidFill>
                <a:srgbClr val="7F9F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6" name="TextBox 1"/>
          <p:cNvSpPr txBox="1"/>
          <p:nvPr/>
        </p:nvSpPr>
        <p:spPr>
          <a:xfrm>
            <a:off x="1631504" y="5157192"/>
            <a:ext cx="8928992" cy="8026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400" i="1" lang="ru-RU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Происходит слово от латинского «</a:t>
            </a:r>
            <a:r>
              <a:rPr dirty="0" sz="2400" i="1" 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</a:t>
            </a:r>
            <a:r>
              <a:rPr dirty="0" sz="2400" i="1" lang="ru-RU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что означает «животное»</a:t>
            </a:r>
            <a:r>
              <a:rPr dirty="0" sz="2400" i="1" 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 sz="2400" i="1" lang="ru-RU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grpSp>
        <p:nvGrpSpPr>
          <p:cNvPr id="64" name="Группа 6"/>
          <p:cNvGrpSpPr/>
          <p:nvPr/>
        </p:nvGrpSpPr>
        <p:grpSpPr>
          <a:xfrm>
            <a:off x="752330" y="476672"/>
            <a:ext cx="10832440" cy="5020069"/>
            <a:chOff x="752330" y="476672"/>
            <a:chExt cx="10832440" cy="5020069"/>
          </a:xfrm>
        </p:grpSpPr>
        <p:pic>
          <p:nvPicPr>
            <p:cNvPr id="2097182" name="Рисунок 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752330" y="476672"/>
              <a:ext cx="4790201" cy="2952328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3" name="Рисунок 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6240016" y="476672"/>
              <a:ext cx="5344754" cy="4291060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607" name="TextBox 4"/>
            <p:cNvSpPr txBox="1"/>
            <p:nvPr/>
          </p:nvSpPr>
          <p:spPr>
            <a:xfrm>
              <a:off x="1399322" y="3982901"/>
              <a:ext cx="3552631" cy="15138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Анималисту приходится наблюдать и изучать повадки и характер животных</a:t>
              </a:r>
              <a:r>
                <a:rPr dirty="0" sz="2400" lang="en-US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2400" lang="ru-RU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Группа 8"/>
          <p:cNvGrpSpPr/>
          <p:nvPr/>
        </p:nvGrpSpPr>
        <p:grpSpPr>
          <a:xfrm>
            <a:off x="1399322" y="3704772"/>
            <a:ext cx="10185448" cy="2804807"/>
            <a:chOff x="1399322" y="3717032"/>
            <a:chExt cx="10185448" cy="2804807"/>
          </a:xfrm>
        </p:grpSpPr>
        <p:pic>
          <p:nvPicPr>
            <p:cNvPr id="2097184" name="Рисунок 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>
              <a:off x="1399322" y="3717032"/>
              <a:ext cx="3789607" cy="2804807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608" name="TextBox 7"/>
            <p:cNvSpPr txBox="1"/>
            <p:nvPr/>
          </p:nvSpPr>
          <p:spPr>
            <a:xfrm>
              <a:off x="6240016" y="5085184"/>
              <a:ext cx="5344754" cy="1158240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Василий Ватагин не только рисовал животных, но и выполнял их скульптуры</a:t>
              </a:r>
              <a:r>
                <a:rPr dirty="0" sz="2400" lang="en-US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dirty="0" sz="2400" lang="ru-RU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dirty="0" sz="2400" lang="ru-RU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grpSp>
        <p:nvGrpSpPr>
          <p:cNvPr id="67" name="Группа 8"/>
          <p:cNvGrpSpPr/>
          <p:nvPr/>
        </p:nvGrpSpPr>
        <p:grpSpPr>
          <a:xfrm>
            <a:off x="624597" y="548680"/>
            <a:ext cx="10961942" cy="5752400"/>
            <a:chOff x="624597" y="548680"/>
            <a:chExt cx="10961942" cy="5752400"/>
          </a:xfrm>
        </p:grpSpPr>
        <p:pic>
          <p:nvPicPr>
            <p:cNvPr id="2097185" name="Рисунок 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4728430" y="560024"/>
              <a:ext cx="3020019" cy="2376266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6" name="Рисунок 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624597" y="3344022"/>
              <a:ext cx="3317007" cy="2944089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7" name="Рисунок 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>
              <a:off x="8616280" y="3356991"/>
              <a:ext cx="2970259" cy="2944089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8" name="Рисунок 4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>
              <a:off x="4334208" y="3356992"/>
              <a:ext cx="3889468" cy="2944088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2097189" name="Рисунок 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>
              <a:off x="638515" y="548680"/>
              <a:ext cx="3873309" cy="2376264"/>
            </a:xfrm>
            <a:prstGeom prst="rect"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48609" name="TextBox 7"/>
            <p:cNvSpPr txBox="1"/>
            <p:nvPr/>
          </p:nvSpPr>
          <p:spPr>
            <a:xfrm>
              <a:off x="8124944" y="629987"/>
              <a:ext cx="3456384" cy="2225041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dirty="0" sz="2400" lang="ru-RU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Наблюдательный Евгений Чарушин умело передает настроение животных. Они похожи на пушистые комочки. </a:t>
              </a:r>
              <a:endParaRPr dirty="0" sz="2400" lang="ru-RU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90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10" name="TextBox 2"/>
          <p:cNvSpPr txBox="1"/>
          <p:nvPr/>
        </p:nvSpPr>
        <p:spPr>
          <a:xfrm>
            <a:off x="3215680" y="1852888"/>
            <a:ext cx="5760640" cy="3139441"/>
          </a:xfrm>
          <a:prstGeom prst="rect"/>
          <a:noFill/>
        </p:spPr>
        <p:txBody>
          <a:bodyPr rtlCol="0" wrap="square">
            <a:spAutoFit/>
          </a:bodyPr>
          <a:p>
            <a:pPr algn="ctr">
              <a:spcAft>
                <a:spcPts val="1200"/>
              </a:spcAft>
            </a:pPr>
            <a:r>
              <a:rPr dirty="0" sz="3200" lang="ru-RU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на уроке и ты станешь художником-анималистом. </a:t>
            </a:r>
          </a:p>
          <a:p>
            <a:pPr algn="ctr">
              <a:spcAft>
                <a:spcPts val="1200"/>
              </a:spcAft>
            </a:pPr>
            <a:r>
              <a:rPr dirty="0" sz="3200" lang="ru-RU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Нарисуешь собственное животное, которое сможет ожить на твоем листе.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91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19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423592" y="1171605"/>
            <a:ext cx="3456384" cy="4563441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48611" name="TextBox 3"/>
          <p:cNvSpPr txBox="1"/>
          <p:nvPr/>
        </p:nvSpPr>
        <p:spPr>
          <a:xfrm>
            <a:off x="6240016" y="2060848"/>
            <a:ext cx="4885281" cy="16916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54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АНАЛИЗ </a:t>
            </a:r>
            <a:r>
              <a:rPr dirty="0" sz="54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РИСУНКА</a:t>
            </a:r>
            <a:endParaRPr dirty="0" sz="54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93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12" name="TextBox 2"/>
          <p:cNvSpPr txBox="1"/>
          <p:nvPr/>
        </p:nvSpPr>
        <p:spPr>
          <a:xfrm>
            <a:off x="1493119" y="834981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ЧТО НАМ ПОНАДОБИТСЯ?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48613" name="TextBox 1"/>
          <p:cNvSpPr txBox="1"/>
          <p:nvPr/>
        </p:nvSpPr>
        <p:spPr>
          <a:xfrm>
            <a:off x="1055440" y="2420888"/>
            <a:ext cx="5760640" cy="24790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Цветные карандаши.</a:t>
            </a:r>
          </a:p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Лист бумаги.</a:t>
            </a:r>
          </a:p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Простой карандаш.</a:t>
            </a:r>
          </a:p>
          <a:p>
            <a:pPr algn="ctr"/>
            <a:r>
              <a:rPr dirty="0" sz="40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Ластик.</a:t>
            </a:r>
          </a:p>
        </p:txBody>
      </p:sp>
      <p:pic>
        <p:nvPicPr>
          <p:cNvPr id="2097194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7444817" y="1916832"/>
            <a:ext cx="3254063" cy="3944319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95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14" name="TextBox 2"/>
          <p:cNvSpPr txBox="1"/>
          <p:nvPr/>
        </p:nvSpPr>
        <p:spPr>
          <a:xfrm>
            <a:off x="1493119" y="834981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КРИТЕРИИ РАБОТЫ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48615" name="TextBox 3"/>
          <p:cNvSpPr txBox="1"/>
          <p:nvPr/>
        </p:nvSpPr>
        <p:spPr>
          <a:xfrm>
            <a:off x="1019435" y="2060848"/>
            <a:ext cx="10153128" cy="3291841"/>
          </a:xfrm>
          <a:prstGeom prst="rect"/>
          <a:noFill/>
        </p:spPr>
        <p:txBody>
          <a:bodyPr rtlCol="0" wrap="square">
            <a:spAutoFit/>
          </a:bodyPr>
          <a:p>
            <a:pPr algn="just">
              <a:spcAft>
                <a:spcPts val="1200"/>
              </a:spcAft>
            </a:pPr>
            <a:r>
              <a:rPr b="1"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Аккуратность </a:t>
            </a:r>
            <a:r>
              <a:rPr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внешняя опрятность, чистота. </a:t>
            </a:r>
          </a:p>
          <a:p>
            <a:pPr algn="just">
              <a:spcAft>
                <a:spcPts val="1200"/>
              </a:spcAft>
            </a:pPr>
            <a:r>
              <a:rPr b="1"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Композиция </a:t>
            </a:r>
            <a:r>
              <a:rPr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расположение главного объекта в центре; размер объекта равен размеру двух ладоней. </a:t>
            </a:r>
          </a:p>
          <a:p>
            <a:pPr algn="just">
              <a:spcAft>
                <a:spcPts val="1200"/>
              </a:spcAft>
            </a:pPr>
            <a:r>
              <a:rPr b="1"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Законченность </a:t>
            </a:r>
            <a:r>
              <a:rPr dirty="0" sz="32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главный объект должен иметь все части тела, должен быть раскрашен.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196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16" name="TextBox 2"/>
          <p:cNvSpPr txBox="1"/>
          <p:nvPr/>
        </p:nvSpPr>
        <p:spPr>
          <a:xfrm>
            <a:off x="1493119" y="834981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ПЛАН РАБОТЫ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73" name="Группа 13"/>
          <p:cNvGrpSpPr/>
          <p:nvPr/>
        </p:nvGrpSpPr>
        <p:grpSpPr>
          <a:xfrm>
            <a:off x="1018941" y="1448739"/>
            <a:ext cx="6835217" cy="1234698"/>
            <a:chOff x="1018941" y="1448739"/>
            <a:chExt cx="6835217" cy="1234698"/>
          </a:xfrm>
        </p:grpSpPr>
        <p:sp>
          <p:nvSpPr>
            <p:cNvPr id="1048617" name="TextBox 4"/>
            <p:cNvSpPr txBox="1"/>
            <p:nvPr/>
          </p:nvSpPr>
          <p:spPr>
            <a:xfrm>
              <a:off x="1991544" y="1898753"/>
              <a:ext cx="5862614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Объединит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все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фигуры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197" name="Рисунок 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flipH="1">
              <a:off x="1018941" y="1448739"/>
              <a:ext cx="1155106" cy="1234698"/>
            </a:xfrm>
            <a:prstGeom prst="rect"/>
          </p:spPr>
        </p:pic>
      </p:grpSp>
      <p:grpSp>
        <p:nvGrpSpPr>
          <p:cNvPr id="74" name="Группа 16"/>
          <p:cNvGrpSpPr/>
          <p:nvPr/>
        </p:nvGrpSpPr>
        <p:grpSpPr>
          <a:xfrm>
            <a:off x="1025065" y="4555963"/>
            <a:ext cx="9843802" cy="1099604"/>
            <a:chOff x="1025065" y="4555963"/>
            <a:chExt cx="9843802" cy="1099604"/>
          </a:xfrm>
        </p:grpSpPr>
        <p:sp>
          <p:nvSpPr>
            <p:cNvPr id="1048618" name="TextBox 8"/>
            <p:cNvSpPr txBox="1"/>
            <p:nvPr/>
          </p:nvSpPr>
          <p:spPr>
            <a:xfrm>
              <a:off x="1991544" y="4578349"/>
              <a:ext cx="8877323" cy="1077218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Создать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контур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белки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из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геометрических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фигур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198" name="Рисунок 10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3"/>
            <a:srcRect l="11924" t="13608" r="48726" b="22889"/>
            <a:stretch>
              <a:fillRect/>
            </a:stretch>
          </p:blipFill>
          <p:spPr>
            <a:xfrm flipH="1">
              <a:off x="1025065" y="4555963"/>
              <a:ext cx="936104" cy="1047135"/>
            </a:xfrm>
            <a:prstGeom prst="rect"/>
          </p:spPr>
        </p:pic>
      </p:grpSp>
      <p:grpSp>
        <p:nvGrpSpPr>
          <p:cNvPr id="75" name="Группа 15"/>
          <p:cNvGrpSpPr/>
          <p:nvPr/>
        </p:nvGrpSpPr>
        <p:grpSpPr>
          <a:xfrm>
            <a:off x="928853" y="3522273"/>
            <a:ext cx="7635279" cy="967310"/>
            <a:chOff x="928853" y="3522273"/>
            <a:chExt cx="7635279" cy="967310"/>
          </a:xfrm>
        </p:grpSpPr>
        <p:sp>
          <p:nvSpPr>
            <p:cNvPr id="1048619" name="TextBox 7"/>
            <p:cNvSpPr txBox="1"/>
            <p:nvPr/>
          </p:nvSpPr>
          <p:spPr>
            <a:xfrm>
              <a:off x="1991544" y="3800566"/>
              <a:ext cx="6572588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Проработать детали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контура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199" name="Рисунок 11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4"/>
            <a:srcRect l="21240" t="21101" r="21239" b="23413"/>
            <a:stretch>
              <a:fillRect/>
            </a:stretch>
          </p:blipFill>
          <p:spPr>
            <a:xfrm>
              <a:off x="928853" y="3522273"/>
              <a:ext cx="1128528" cy="967310"/>
            </a:xfrm>
            <a:prstGeom prst="rect"/>
          </p:spPr>
        </p:pic>
      </p:grpSp>
      <p:grpSp>
        <p:nvGrpSpPr>
          <p:cNvPr id="76" name="Группа 14"/>
          <p:cNvGrpSpPr/>
          <p:nvPr/>
        </p:nvGrpSpPr>
        <p:grpSpPr>
          <a:xfrm>
            <a:off x="1018941" y="2669342"/>
            <a:ext cx="5721357" cy="867752"/>
            <a:chOff x="1018941" y="2669342"/>
            <a:chExt cx="5721357" cy="867752"/>
          </a:xfrm>
        </p:grpSpPr>
        <p:sp>
          <p:nvSpPr>
            <p:cNvPr id="1048620" name="TextBox 6"/>
            <p:cNvSpPr txBox="1"/>
            <p:nvPr/>
          </p:nvSpPr>
          <p:spPr>
            <a:xfrm>
              <a:off x="2057381" y="2833256"/>
              <a:ext cx="4682917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Раскрасить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200" name="Рисунок 1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>
              <a:off x="1018941" y="2669342"/>
              <a:ext cx="867752" cy="867752"/>
            </a:xfrm>
            <a:prstGeom prst="rect"/>
          </p:spPr>
        </p:pic>
      </p:grpSp>
      <p:pic>
        <p:nvPicPr>
          <p:cNvPr id="2097201" name="Пункты плана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"/>
              </p:ext>
            </p:ext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8542857" y="945679"/>
            <a:ext cx="609600" cy="6096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2097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0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dur="6292" fill="hold" id="6"/>
                                        <p:tgtEl>
                                          <p:spTgt spid="2097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201"/>
                  </p:tgtEl>
                </p:cond>
              </p:nextCondLst>
            </p:seq>
            <p:audio>
              <p:cMediaNode vol="80000">
                <p:cTn display="0" fill="hold" id="7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9720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02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21" name="TextBox 2"/>
          <p:cNvSpPr txBox="1"/>
          <p:nvPr/>
        </p:nvSpPr>
        <p:spPr>
          <a:xfrm>
            <a:off x="1493119" y="834981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ПЛАН РАБОТЫ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78" name="Группа 13"/>
          <p:cNvGrpSpPr/>
          <p:nvPr/>
        </p:nvGrpSpPr>
        <p:grpSpPr>
          <a:xfrm>
            <a:off x="1018941" y="2663932"/>
            <a:ext cx="6835217" cy="1234698"/>
            <a:chOff x="1018941" y="1448739"/>
            <a:chExt cx="6835217" cy="1234698"/>
          </a:xfrm>
        </p:grpSpPr>
        <p:sp>
          <p:nvSpPr>
            <p:cNvPr id="1048622" name="TextBox 4"/>
            <p:cNvSpPr txBox="1"/>
            <p:nvPr/>
          </p:nvSpPr>
          <p:spPr>
            <a:xfrm>
              <a:off x="1991544" y="1898753"/>
              <a:ext cx="5862614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Объединит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все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фигуры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203" name="Рисунок 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flipH="1">
              <a:off x="1018941" y="1448739"/>
              <a:ext cx="1155106" cy="1234698"/>
            </a:xfrm>
            <a:prstGeom prst="rect"/>
          </p:spPr>
        </p:pic>
      </p:grpSp>
      <p:grpSp>
        <p:nvGrpSpPr>
          <p:cNvPr id="79" name="Группа 16"/>
          <p:cNvGrpSpPr/>
          <p:nvPr/>
        </p:nvGrpSpPr>
        <p:grpSpPr>
          <a:xfrm>
            <a:off x="1018941" y="1661967"/>
            <a:ext cx="9843802" cy="1099604"/>
            <a:chOff x="1025065" y="4555963"/>
            <a:chExt cx="9843802" cy="1099604"/>
          </a:xfrm>
        </p:grpSpPr>
        <p:sp>
          <p:nvSpPr>
            <p:cNvPr id="1048623" name="TextBox 8"/>
            <p:cNvSpPr txBox="1"/>
            <p:nvPr/>
          </p:nvSpPr>
          <p:spPr>
            <a:xfrm>
              <a:off x="1991544" y="4578349"/>
              <a:ext cx="8877323" cy="1077218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Создать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контур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белки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из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геометрических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фигур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204" name="Рисунок 10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3"/>
            <a:srcRect l="11924" t="13608" r="48726" b="22889"/>
            <a:stretch>
              <a:fillRect/>
            </a:stretch>
          </p:blipFill>
          <p:spPr>
            <a:xfrm flipH="1">
              <a:off x="1025065" y="4555963"/>
              <a:ext cx="936104" cy="1047135"/>
            </a:xfrm>
            <a:prstGeom prst="rect"/>
          </p:spPr>
        </p:pic>
      </p:grpSp>
      <p:grpSp>
        <p:nvGrpSpPr>
          <p:cNvPr id="80" name="Группа 15"/>
          <p:cNvGrpSpPr/>
          <p:nvPr/>
        </p:nvGrpSpPr>
        <p:grpSpPr>
          <a:xfrm>
            <a:off x="1012648" y="3861009"/>
            <a:ext cx="7635279" cy="967310"/>
            <a:chOff x="928853" y="3522273"/>
            <a:chExt cx="7635279" cy="967310"/>
          </a:xfrm>
        </p:grpSpPr>
        <p:sp>
          <p:nvSpPr>
            <p:cNvPr id="1048624" name="TextBox 7"/>
            <p:cNvSpPr txBox="1"/>
            <p:nvPr/>
          </p:nvSpPr>
          <p:spPr>
            <a:xfrm>
              <a:off x="1991544" y="3800566"/>
              <a:ext cx="6572588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Проработать детали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контура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205" name="Рисунок 11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4"/>
            <a:srcRect l="21240" t="21101" r="21239" b="23413"/>
            <a:stretch>
              <a:fillRect/>
            </a:stretch>
          </p:blipFill>
          <p:spPr>
            <a:xfrm>
              <a:off x="928853" y="3522273"/>
              <a:ext cx="1128528" cy="967310"/>
            </a:xfrm>
            <a:prstGeom prst="rect"/>
          </p:spPr>
        </p:pic>
      </p:grpSp>
      <p:grpSp>
        <p:nvGrpSpPr>
          <p:cNvPr id="81" name="Группа 14"/>
          <p:cNvGrpSpPr/>
          <p:nvPr/>
        </p:nvGrpSpPr>
        <p:grpSpPr>
          <a:xfrm>
            <a:off x="1092041" y="4987652"/>
            <a:ext cx="5721357" cy="867752"/>
            <a:chOff x="1018941" y="2669342"/>
            <a:chExt cx="5721357" cy="867752"/>
          </a:xfrm>
        </p:grpSpPr>
        <p:sp>
          <p:nvSpPr>
            <p:cNvPr id="1048625" name="TextBox 6"/>
            <p:cNvSpPr txBox="1"/>
            <p:nvPr/>
          </p:nvSpPr>
          <p:spPr>
            <a:xfrm>
              <a:off x="2057381" y="2833256"/>
              <a:ext cx="4682917" cy="584775"/>
            </a:xfrm>
            <a:prstGeom prst="rect"/>
          </p:spPr>
          <p:txBody>
            <a:bodyPr rtlCol="0" wrap="square">
              <a:spAutoFit/>
            </a:bodyPr>
            <a:p>
              <a:r>
                <a:rPr altLang="en-US" dirty="0" sz="3200" lang="ru-RU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Раскрасить</a:t>
              </a:r>
              <a:r>
                <a:rPr altLang="en-US" dirty="0" sz="3200" lang="en-US">
                  <a:solidFill>
                    <a:srgbClr val="A98CC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dirty="0" sz="3200" lang="ru-RU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97206" name="Рисунок 1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>
              <a:off x="1018941" y="2669342"/>
              <a:ext cx="867752" cy="867752"/>
            </a:xfrm>
            <a:prstGeom prst="rect"/>
          </p:spPr>
        </p:pic>
      </p:grpSp>
      <p:sp>
        <p:nvSpPr>
          <p:cNvPr id="1048626" name="Управляющая кнопка: звук 3">
            <a:hlinkClick r:id="" action="ppaction://noaction" highlightClick="1">
              <a:snd r:embed="rId6" name="applause.wav"/>
            </a:hlinkClick>
          </p:cNvPr>
          <p:cNvSpPr/>
          <p:nvPr/>
        </p:nvSpPr>
        <p:spPr>
          <a:xfrm>
            <a:off x="8400256" y="980728"/>
            <a:ext cx="720080" cy="599383"/>
          </a:xfrm>
          <a:prstGeom prst="actionButtonSound"/>
          <a:solidFill>
            <a:srgbClr val="7F9F6E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07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08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4300" r="3226" b="19355"/>
          <a:stretch>
            <a:fillRect/>
          </a:stretch>
        </p:blipFill>
        <p:spPr>
          <a:xfrm>
            <a:off x="911424" y="2314802"/>
            <a:ext cx="6316542" cy="3672408"/>
          </a:xfrm>
          <a:prstGeom prst="rect"/>
        </p:spPr>
      </p:pic>
      <p:pic>
        <p:nvPicPr>
          <p:cNvPr id="2097209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648072" y="1737135"/>
            <a:ext cx="1872208" cy="1677957"/>
          </a:xfrm>
          <a:prstGeom prst="rect"/>
        </p:spPr>
      </p:pic>
      <p:pic>
        <p:nvPicPr>
          <p:cNvPr id="2097210" name="Рисунок 7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4296313" y="2128604"/>
            <a:ext cx="1224136" cy="1009912"/>
          </a:xfrm>
          <a:prstGeom prst="rect"/>
        </p:spPr>
      </p:pic>
      <p:pic>
        <p:nvPicPr>
          <p:cNvPr id="209721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7942045" y="2314802"/>
            <a:ext cx="3076661" cy="3672408"/>
          </a:xfrm>
          <a:prstGeom prst="rect"/>
        </p:spPr>
      </p:pic>
      <p:pic>
        <p:nvPicPr>
          <p:cNvPr id="209721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618602" y="1734957"/>
            <a:ext cx="1872208" cy="1677957"/>
          </a:xfrm>
          <a:prstGeom prst="rect"/>
        </p:spPr>
      </p:pic>
      <p:sp>
        <p:nvSpPr>
          <p:cNvPr id="1048627" name="TextBox 11"/>
          <p:cNvSpPr txBox="1"/>
          <p:nvPr/>
        </p:nvSpPr>
        <p:spPr>
          <a:xfrm>
            <a:off x="1493119" y="815515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ТЕХНИКА БЕЗОПАСНОСТИ 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2097213" name="Тб 2-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"/>
              </p:ext>
            </p:ext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10089280" y="926213"/>
            <a:ext cx="609600" cy="6096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2097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0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dur="16949" fill="hold" id="6"/>
                                        <p:tgtEl>
                                          <p:spTgt spid="2097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213"/>
                  </p:tgtEl>
                </p:cond>
              </p:nextCondLst>
            </p:seq>
            <p:audio>
              <p:cMediaNode vol="80000">
                <p:cTn display="0" fill="hold" id="7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9721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14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sp>
        <p:nvSpPr>
          <p:cNvPr id="1048628" name="TextBox 2"/>
          <p:cNvSpPr txBox="1"/>
          <p:nvPr/>
        </p:nvSpPr>
        <p:spPr>
          <a:xfrm>
            <a:off x="1493119" y="3037827"/>
            <a:ext cx="9205761" cy="83099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>
                <a:solidFill>
                  <a:srgbClr val="7F9F6E"/>
                </a:solidFill>
                <a:latin typeface="Franklin Gothic Heavy" panose="020B0903020102020204" pitchFamily="34" charset="0"/>
              </a:rPr>
              <a:t>АЛГОРИТМ РАБОТЫ</a:t>
            </a:r>
            <a:endParaRPr dirty="0" sz="4800" lang="ru-RU">
              <a:solidFill>
                <a:srgbClr val="7F9F6E"/>
              </a:solidFill>
              <a:latin typeface="Franklin Gothic Heavy" panose="020B09030201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15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16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703512" y="1147450"/>
            <a:ext cx="3672408" cy="4611751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48629" name="TextBox 4"/>
          <p:cNvSpPr txBox="1"/>
          <p:nvPr/>
        </p:nvSpPr>
        <p:spPr>
          <a:xfrm>
            <a:off x="6087279" y="2492896"/>
            <a:ext cx="5257800" cy="13487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КОНТУРА БЕЛКИ ИЗ ГЕОМЕТРИЧЕСКИХ ФИГУР</a:t>
            </a:r>
            <a:endParaRPr dirty="0" sz="28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17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1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775520" y="1132568"/>
            <a:ext cx="3744416" cy="4641515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48630" name="TextBox 5"/>
          <p:cNvSpPr txBox="1"/>
          <p:nvPr/>
        </p:nvSpPr>
        <p:spPr>
          <a:xfrm>
            <a:off x="6063321" y="2204864"/>
            <a:ext cx="5257800" cy="13487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ОБЪЕДИНЕНИЕ ГЕОМЕТРИЧЕСКИХ ФИГУР КОНТУРОМ</a:t>
            </a:r>
            <a:endParaRPr dirty="0" sz="28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19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20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775520" y="1148835"/>
            <a:ext cx="3832980" cy="4608982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48631" name="TextBox 6"/>
          <p:cNvSpPr txBox="1"/>
          <p:nvPr/>
        </p:nvSpPr>
        <p:spPr>
          <a:xfrm>
            <a:off x="6096000" y="2499219"/>
            <a:ext cx="5257800" cy="954107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ПРОРАБОТКА ДЕТАЛЕЙ И КОНТУРА</a:t>
            </a:r>
            <a:endParaRPr dirty="0" sz="28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21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2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775520" y="1212724"/>
            <a:ext cx="3600400" cy="4481204"/>
          </a:xfrm>
          <a:prstGeom prst="rect"/>
          <a:ln w="127000" cap="rnd">
            <a:solidFill>
              <a:srgbClr val="FFFFFF"/>
            </a:solidFill>
          </a:ln>
          <a:effectLst>
            <a:outerShdw algn="br" blurRad="76200" dir="10500000" dist="95250" kx="900000" rotWithShape="0" sx="97000" sy="23000">
              <a:srgbClr val="000000">
                <a:alpha val="20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48632" name="TextBox 5"/>
          <p:cNvSpPr txBox="1"/>
          <p:nvPr/>
        </p:nvSpPr>
        <p:spPr>
          <a:xfrm>
            <a:off x="5951984" y="2348880"/>
            <a:ext cx="5257800" cy="52322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РАСКРАШИВАНИЕ </a:t>
            </a:r>
            <a:endParaRPr dirty="0" sz="2800" lang="ru-RU">
              <a:solidFill>
                <a:srgbClr val="A98C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23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24" name="Slide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5900" t="16216" r="53150" b="13786"/>
          <a:stretch>
            <a:fillRect/>
          </a:stretch>
        </p:blipFill>
        <p:spPr>
          <a:xfrm>
            <a:off x="1343472" y="1653123"/>
            <a:ext cx="3744416" cy="3600401"/>
          </a:xfrm>
          <a:prstGeom prst="rect"/>
        </p:spPr>
      </p:pic>
      <p:sp>
        <p:nvSpPr>
          <p:cNvPr id="1048633" name="TextBox 3"/>
          <p:cNvSpPr txBox="1"/>
          <p:nvPr/>
        </p:nvSpPr>
        <p:spPr>
          <a:xfrm>
            <a:off x="5087888" y="2730048"/>
            <a:ext cx="5976664" cy="14122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4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Надеюсь ты справился!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25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26" name="Slide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5900" t="16216" r="53150" b="13786"/>
          <a:stretch>
            <a:fillRect/>
          </a:stretch>
        </p:blipFill>
        <p:spPr>
          <a:xfrm>
            <a:off x="1343472" y="1653123"/>
            <a:ext cx="3744416" cy="3600401"/>
          </a:xfrm>
          <a:prstGeom prst="rect"/>
        </p:spPr>
      </p:pic>
      <p:sp>
        <p:nvSpPr>
          <p:cNvPr id="1048634" name="TextBox 3"/>
          <p:cNvSpPr txBox="1"/>
          <p:nvPr/>
        </p:nvSpPr>
        <p:spPr>
          <a:xfrm>
            <a:off x="5087888" y="1790361"/>
            <a:ext cx="5976664" cy="4053839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4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Надеюсь урок тебе понравился и ты смог попробовать себя в роли художника-анималиста.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097227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1019" r="7476"/>
          <a:stretch>
            <a:fillRect/>
          </a:stretch>
        </p:blipFill>
        <p:spPr>
          <a:xfrm>
            <a:off x="0" y="0"/>
            <a:ext cx="12192000" cy="6906652"/>
          </a:xfrm>
          <a:prstGeom prst="rect"/>
        </p:spPr>
      </p:pic>
      <p:pic>
        <p:nvPicPr>
          <p:cNvPr id="2097228" name="Slide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5900" t="16216" r="53150" b="13786"/>
          <a:stretch>
            <a:fillRect/>
          </a:stretch>
        </p:blipFill>
        <p:spPr>
          <a:xfrm>
            <a:off x="1343472" y="1653123"/>
            <a:ext cx="3744416" cy="3600401"/>
          </a:xfrm>
          <a:prstGeom prst="rect"/>
        </p:spPr>
      </p:pic>
      <p:sp>
        <p:nvSpPr>
          <p:cNvPr id="1048635" name="TextBox 3"/>
          <p:cNvSpPr txBox="1"/>
          <p:nvPr/>
        </p:nvSpPr>
        <p:spPr>
          <a:xfrm>
            <a:off x="5303912" y="3068602"/>
            <a:ext cx="5976664" cy="7694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400" lang="ru-RU" smtClean="0">
                <a:solidFill>
                  <a:srgbClr val="A98C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новых встреч!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Microsoft Corporation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Untitled Presentation</dc:title>
  <dc:creator>Unknown Creator</dc:creator>
  <cp:lastModifiedBy>Lenovo</cp:lastModifiedBy>
  <dcterms:created xsi:type="dcterms:W3CDTF">2024-10-19T23:50:01Z</dcterms:created>
  <dcterms:modified xsi:type="dcterms:W3CDTF">2024-10-29T09:26:31Z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265904924299443ea46116233b5ed7f7</vt:lpwstr>
  </property>
</Properties>
</file>